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62" r:id="rId3"/>
    <p:sldId id="263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0E4538-5845-19C6-62EE-018112682CBC}" name="Caldwell, Leslie (Public)" initials="" userId="S::LCaldwell@imb.org::018c044e-aa7b-4b73-848a-11099dcd6cb4" providerId="AD"/>
  <p188:author id="{D19E8683-6D1B-82CC-DA1D-C2F2FFD58689}" name="Sollars, Stephanie" initials="SS" userId="S::ssollars@msnpath.com::96b1a3f3-437b-4c15-b4db-5ba9bea8900b" providerId="AD"/>
  <p188:author id="{F3C7D5B1-186C-5AED-4AE7-F00D3C5C419C}" name="Sollars, Stephanie" initials="SS" userId="S::SSollars@msnpath.com::96b1a3f3-437b-4c15-b4db-5ba9bea890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/>
    <p:restoredTop sz="96197"/>
  </p:normalViewPr>
  <p:slideViewPr>
    <p:cSldViewPr snapToGrid="0">
      <p:cViewPr varScale="1">
        <p:scale>
          <a:sx n="120" d="100"/>
          <a:sy n="120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microsoft.com/office/2018/10/relationships/authors" Target="authors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1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zo Sans" panose="020B06030303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zo Sans Medium" panose="020B06030303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Proform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zo Sans" panose="020B06030303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86200-2147-559F-89AE-4C60BAEF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" b="52"/>
          <a:stretch/>
        </p:blipFill>
        <p:spPr>
          <a:xfrm>
            <a:off x="1" y="-471487"/>
            <a:ext cx="13030202" cy="7329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C9FFB8-3876-F140-536D-C4E25AF6B386}"/>
              </a:ext>
            </a:extLst>
          </p:cNvPr>
          <p:cNvSpPr/>
          <p:nvPr/>
        </p:nvSpPr>
        <p:spPr>
          <a:xfrm rot="10800000">
            <a:off x="0" y="-471487"/>
            <a:ext cx="13030203" cy="7329487"/>
          </a:xfrm>
          <a:prstGeom prst="rect">
            <a:avLst/>
          </a:prstGeom>
          <a:gradFill>
            <a:gsLst>
              <a:gs pos="0">
                <a:schemeClr val="accent2">
                  <a:alpha val="50514"/>
                  <a:lumMod val="0"/>
                </a:schemeClr>
              </a:gs>
              <a:gs pos="55000">
                <a:schemeClr val="accent1">
                  <a:alpha val="11928"/>
                  <a:lumMod val="34136"/>
                  <a:lumOff val="65864"/>
                </a:schemeClr>
              </a:gs>
              <a:gs pos="99000">
                <a:schemeClr val="accent1">
                  <a:alpha val="0"/>
                  <a:lumMod val="0"/>
                  <a:lumOff val="10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422BB9-0ACD-8D54-2FEA-E508E9337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17" y="4287640"/>
            <a:ext cx="1873366" cy="150505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7B55A-634F-B129-263F-9F920F52DF9C}"/>
              </a:ext>
            </a:extLst>
          </p:cNvPr>
          <p:cNvCxnSpPr>
            <a:cxnSpLocks/>
          </p:cNvCxnSpPr>
          <p:nvPr/>
        </p:nvCxnSpPr>
        <p:spPr>
          <a:xfrm flipH="1">
            <a:off x="2248789" y="3785348"/>
            <a:ext cx="7694422" cy="3031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CEC7437-AEFD-7214-745D-AF077BC71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98" y="1060732"/>
            <a:ext cx="9404604" cy="21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508238-3764-46E3-9922-6CA8D154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" b="141"/>
          <a:stretch/>
        </p:blipFill>
        <p:spPr>
          <a:xfrm>
            <a:off x="-5445" y="0"/>
            <a:ext cx="1221377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498BF8-F673-C7BE-640C-0AE2458DB1D6}"/>
              </a:ext>
            </a:extLst>
          </p:cNvPr>
          <p:cNvSpPr/>
          <p:nvPr/>
        </p:nvSpPr>
        <p:spPr>
          <a:xfrm rot="10800000">
            <a:off x="-23187" y="3079375"/>
            <a:ext cx="12238373" cy="37786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4991"/>
                  <a:lumMod val="100000"/>
                </a:srgbClr>
              </a:gs>
              <a:gs pos="5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30CF5-2FB2-3397-6B33-53CF27514EFC}"/>
              </a:ext>
            </a:extLst>
          </p:cNvPr>
          <p:cNvSpPr txBox="1"/>
          <p:nvPr/>
        </p:nvSpPr>
        <p:spPr>
          <a:xfrm>
            <a:off x="788168" y="511147"/>
            <a:ext cx="8613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kern="1200" dirty="0">
                <a:effectLst/>
                <a:latin typeface="Azo Sans" panose="020B0603030303020204" pitchFamily="34" charset="77"/>
                <a:ea typeface="+mn-ea"/>
                <a:cs typeface="+mn-cs"/>
              </a:rPr>
              <a:t>100%</a:t>
            </a:r>
            <a:r>
              <a:rPr lang="en-US" sz="3600" b="0" i="0" kern="1200" dirty="0">
                <a:effectLst/>
                <a:latin typeface="Azo Sans" panose="020B0603030303020204" pitchFamily="34" charset="77"/>
                <a:ea typeface="+mn-ea"/>
                <a:cs typeface="+mn-cs"/>
              </a:rPr>
              <a:t> of your gift to the Lottie Moon Christmas Offering® </a:t>
            </a:r>
            <a:r>
              <a:rPr lang="en-US" sz="3600" dirty="0">
                <a:latin typeface="Azo Sans" panose="020B0603030303020204" pitchFamily="34" charset="77"/>
              </a:rPr>
              <a:t>supports and sustains missionary presence.</a:t>
            </a:r>
            <a:endParaRPr lang="en-US" sz="3600" b="0" i="0" kern="1200" dirty="0">
              <a:effectLst/>
              <a:latin typeface="Azo Sans" panose="020B0603030303020204" pitchFamily="34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1E409-3226-C4EF-2469-77424DD04EF5}"/>
              </a:ext>
            </a:extLst>
          </p:cNvPr>
          <p:cNvSpPr txBox="1"/>
          <p:nvPr/>
        </p:nvSpPr>
        <p:spPr>
          <a:xfrm>
            <a:off x="788168" y="5886612"/>
            <a:ext cx="502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Lottie Moon Christmas Offering® is a registered trademark of WMU®.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B52F-4331-3F8D-D37F-8223311F4BBF}"/>
              </a:ext>
            </a:extLst>
          </p:cNvPr>
          <p:cNvSpPr txBox="1"/>
          <p:nvPr/>
        </p:nvSpPr>
        <p:spPr>
          <a:xfrm>
            <a:off x="788169" y="5332179"/>
            <a:ext cx="502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accent5"/>
                </a:solidFill>
                <a:latin typeface="Azo Sans" panose="020B0603030303020204" pitchFamily="34" charset="77"/>
              </a:rPr>
              <a:t>l</a:t>
            </a:r>
            <a:r>
              <a:rPr lang="en-US" sz="3600" b="1" i="0" kern="1200" cap="none" baseline="0" dirty="0" err="1">
                <a:solidFill>
                  <a:schemeClr val="accent5"/>
                </a:solidFill>
                <a:latin typeface="Azo Sans" panose="020B0603030303020204" pitchFamily="34" charset="77"/>
                <a:ea typeface="+mn-ea"/>
                <a:cs typeface="+mn-cs"/>
              </a:rPr>
              <a:t>ottiemoon.com</a:t>
            </a:r>
            <a:endParaRPr lang="en-US" sz="3600" b="1" i="0" kern="1200" cap="none" baseline="0" dirty="0">
              <a:solidFill>
                <a:schemeClr val="accent5"/>
              </a:solidFill>
              <a:latin typeface="Azo Sans" panose="020B0603030303020204" pitchFamily="34" charset="77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496A4E-3E7C-41E8-695F-76B656FA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074" y="4657925"/>
            <a:ext cx="1219526" cy="17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carrying a bundle of grass&#10;&#10;Description automatically generated">
            <a:extLst>
              <a:ext uri="{FF2B5EF4-FFF2-40B4-BE49-F238E27FC236}">
                <a16:creationId xmlns:a16="http://schemas.microsoft.com/office/drawing/2014/main" id="{B2BFD076-7C0C-AEDC-C7DF-CBCEE989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AD99FB-7494-0A00-E6BE-2EF058AC03FA}"/>
              </a:ext>
            </a:extLst>
          </p:cNvPr>
          <p:cNvSpPr/>
          <p:nvPr/>
        </p:nvSpPr>
        <p:spPr>
          <a:xfrm>
            <a:off x="-23186" y="-1"/>
            <a:ext cx="12238373" cy="685800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4991"/>
                  <a:lumMod val="100000"/>
                </a:srgbClr>
              </a:gs>
              <a:gs pos="5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E0224-B829-2152-13BA-7F8519C276E0}"/>
              </a:ext>
            </a:extLst>
          </p:cNvPr>
          <p:cNvSpPr txBox="1"/>
          <p:nvPr/>
        </p:nvSpPr>
        <p:spPr>
          <a:xfrm>
            <a:off x="788169" y="527421"/>
            <a:ext cx="10743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55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OUR CHURCH GOAL: $0,000,000</a:t>
            </a:r>
            <a:endParaRPr lang="en-US" sz="5500" b="0" i="0" kern="1200" dirty="0">
              <a:solidFill>
                <a:schemeClr val="accent5"/>
              </a:solidFill>
              <a:effectLst/>
              <a:latin typeface="Azo Sans" panose="020B0603030303020204" pitchFamily="34" charset="77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13FB9-1EE6-06E7-6696-AC079A54F0F0}"/>
              </a:ext>
            </a:extLst>
          </p:cNvPr>
          <p:cNvSpPr txBox="1"/>
          <p:nvPr/>
        </p:nvSpPr>
        <p:spPr>
          <a:xfrm>
            <a:off x="788171" y="2772194"/>
            <a:ext cx="56269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u="none" strike="noStrike" dirty="0">
                <a:effectLst/>
                <a:latin typeface="Azo Sans" panose="020B0603030303020204" pitchFamily="34" charset="77"/>
              </a:rPr>
              <a:t>Every dollar you give goes to the mission field to support gospel transformation among the lost. Thank you for your generosity!</a:t>
            </a:r>
            <a:endParaRPr lang="en-US" sz="2600" dirty="0">
              <a:effectLst/>
              <a:latin typeface="Azo Sans" panose="020B060303030302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03B3D-825F-BAE3-3716-FE480090B951}"/>
              </a:ext>
            </a:extLst>
          </p:cNvPr>
          <p:cNvSpPr txBox="1"/>
          <p:nvPr/>
        </p:nvSpPr>
        <p:spPr>
          <a:xfrm>
            <a:off x="788170" y="5789354"/>
            <a:ext cx="5027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i="0" kern="1200" cap="none" baseline="0" dirty="0" err="1">
                <a:solidFill>
                  <a:schemeClr val="accent5"/>
                </a:solidFill>
                <a:latin typeface="Azo Sans" panose="020B0603030303020204" pitchFamily="34" charset="77"/>
                <a:ea typeface="+mn-ea"/>
                <a:cs typeface="+mn-cs"/>
              </a:rPr>
              <a:t>lottiemoon.com</a:t>
            </a:r>
            <a:endParaRPr lang="en-US" sz="3300" b="1" i="0" kern="1200" cap="none" baseline="0" dirty="0">
              <a:solidFill>
                <a:schemeClr val="accent5"/>
              </a:solidFill>
              <a:latin typeface="Azo Sans" panose="020B0603030303020204" pitchFamily="34" charset="77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9F416B-87B4-68FB-5F0C-7D22020E6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074" y="4657925"/>
            <a:ext cx="1219526" cy="17777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32952C-4101-261B-D2F8-44549682AD6A}"/>
              </a:ext>
            </a:extLst>
          </p:cNvPr>
          <p:cNvCxnSpPr>
            <a:cxnSpLocks/>
          </p:cNvCxnSpPr>
          <p:nvPr/>
        </p:nvCxnSpPr>
        <p:spPr>
          <a:xfrm flipH="1">
            <a:off x="788169" y="2560542"/>
            <a:ext cx="5307831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D72AF75-6788-B84B-CE71-8DE792CD4725}"/>
              </a:ext>
            </a:extLst>
          </p:cNvPr>
          <p:cNvSpPr txBox="1"/>
          <p:nvPr/>
        </p:nvSpPr>
        <p:spPr>
          <a:xfrm>
            <a:off x="4610486" y="1603220"/>
            <a:ext cx="45906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36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3,515</a:t>
            </a:r>
            <a:endParaRPr lang="en-US" sz="36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2800" dirty="0">
                <a:solidFill>
                  <a:schemeClr val="accent5"/>
                </a:solidFill>
                <a:latin typeface="Azo Sans" panose="020B0603030303020204" pitchFamily="34" charset="77"/>
              </a:rPr>
              <a:t>MISSIONARIES SUPPORTED</a:t>
            </a:r>
            <a:endParaRPr lang="en-US" sz="2800" b="0" i="0" kern="1200" dirty="0">
              <a:solidFill>
                <a:schemeClr val="accent5"/>
              </a:solidFill>
              <a:effectLst/>
              <a:latin typeface="Azo Sans" panose="020B0603030303020204" pitchFamily="34" charset="77"/>
              <a:ea typeface="+mn-ea"/>
              <a:cs typeface="+mn-cs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endParaRPr lang="en-US" sz="28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3600" b="1" dirty="0">
                <a:solidFill>
                  <a:schemeClr val="accent5"/>
                </a:solidFill>
                <a:latin typeface="Azo Sans" panose="020B0603030303020204" pitchFamily="34" charset="77"/>
              </a:rPr>
              <a:t>879,798</a:t>
            </a:r>
            <a:endParaRPr lang="en-US" sz="36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PEOPLE HEARD </a:t>
            </a:r>
            <a:b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</a:br>
            <a: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THE GOSPEL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28D329A-0EEC-DC00-A47C-080FFD19D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074" y="4657925"/>
            <a:ext cx="1219526" cy="17777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6B23C6-199C-747E-62A2-39D0202013F6}"/>
              </a:ext>
            </a:extLst>
          </p:cNvPr>
          <p:cNvSpPr txBox="1"/>
          <p:nvPr/>
        </p:nvSpPr>
        <p:spPr>
          <a:xfrm>
            <a:off x="788169" y="527421"/>
            <a:ext cx="1074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48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GOD’S WORK IN</a:t>
            </a:r>
            <a:r>
              <a:rPr lang="en-US" sz="4800" b="1" dirty="0">
                <a:solidFill>
                  <a:schemeClr val="accent5"/>
                </a:solidFill>
                <a:latin typeface="Azo Sans" panose="020B0603030303020204" pitchFamily="34" charset="77"/>
              </a:rPr>
              <a:t> 2023</a:t>
            </a:r>
            <a:endParaRPr lang="en-US" sz="4800" b="0" i="0" kern="1200" dirty="0">
              <a:solidFill>
                <a:schemeClr val="accent5"/>
              </a:solidFill>
              <a:effectLst/>
              <a:latin typeface="Azo Sans" panose="020B0603030303020204" pitchFamily="34" charset="77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20C45-B8F7-D4D8-925B-18BE7CF7B048}"/>
              </a:ext>
            </a:extLst>
          </p:cNvPr>
          <p:cNvSpPr txBox="1"/>
          <p:nvPr/>
        </p:nvSpPr>
        <p:spPr>
          <a:xfrm>
            <a:off x="879123" y="1603220"/>
            <a:ext cx="45906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36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116,992</a:t>
            </a:r>
            <a:endParaRPr lang="en-US" sz="36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BAPTISMS</a:t>
            </a:r>
          </a:p>
          <a:p>
            <a:pPr marL="0" defTabSz="914400" rtl="0" eaLnBrk="1" latinLnBrk="0" hangingPunct="1">
              <a:lnSpc>
                <a:spcPct val="100000"/>
              </a:lnSpc>
            </a:pPr>
            <a:endParaRPr lang="en-US" sz="28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36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269,571</a:t>
            </a:r>
            <a:endParaRPr lang="en-US" sz="36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DISCIPLED</a:t>
            </a:r>
          </a:p>
          <a:p>
            <a:pPr marL="0" defTabSz="914400" rtl="0" eaLnBrk="1" latinLnBrk="0" hangingPunct="1">
              <a:lnSpc>
                <a:spcPct val="100000"/>
              </a:lnSpc>
            </a:pPr>
            <a:endParaRPr lang="en-US" sz="28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3600" b="1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141,206</a:t>
            </a:r>
            <a:endParaRPr lang="en-US" sz="3600" dirty="0">
              <a:solidFill>
                <a:schemeClr val="accent5"/>
              </a:solidFill>
              <a:latin typeface="Azo Sans" panose="020B0603030303020204" pitchFamily="34" charset="77"/>
            </a:endParaRPr>
          </a:p>
          <a:p>
            <a:pPr marL="0" defTabSz="914400" rtl="0" eaLnBrk="1" latinLnBrk="0" hangingPunct="1">
              <a:lnSpc>
                <a:spcPct val="100000"/>
              </a:lnSpc>
            </a:pPr>
            <a:r>
              <a:rPr lang="en-US" sz="2800" b="0" i="0" kern="1200" dirty="0">
                <a:solidFill>
                  <a:schemeClr val="accent5"/>
                </a:solidFill>
                <a:effectLst/>
                <a:latin typeface="Azo Sans" panose="020B0603030303020204" pitchFamily="34" charset="77"/>
                <a:ea typeface="+mn-ea"/>
                <a:cs typeface="+mn-cs"/>
              </a:rPr>
              <a:t>NEW BELIEVERS</a:t>
            </a:r>
          </a:p>
        </p:txBody>
      </p:sp>
    </p:spTree>
    <p:extLst>
      <p:ext uri="{BB962C8B-B14F-4D97-AF65-F5344CB8AC3E}">
        <p14:creationId xmlns:p14="http://schemas.microsoft.com/office/powerpoint/2010/main" val="246600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F2AB60-BDB7-4F18-9325-9659EEF6B8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9EED55-B95A-81E1-DCEF-E8A89890B9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055" y="1772287"/>
            <a:ext cx="3137891" cy="252097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53C26A-8FBC-4142-647E-E040907991ED}"/>
              </a:ext>
            </a:extLst>
          </p:cNvPr>
          <p:cNvCxnSpPr>
            <a:cxnSpLocks/>
          </p:cNvCxnSpPr>
          <p:nvPr/>
        </p:nvCxnSpPr>
        <p:spPr>
          <a:xfrm flipH="1">
            <a:off x="4228290" y="4537767"/>
            <a:ext cx="3735421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EE508F-C92E-84B3-93E2-4F825FD8F758}"/>
              </a:ext>
            </a:extLst>
          </p:cNvPr>
          <p:cNvSpPr txBox="1"/>
          <p:nvPr/>
        </p:nvSpPr>
        <p:spPr>
          <a:xfrm>
            <a:off x="4932829" y="4899380"/>
            <a:ext cx="23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/>
                </a:solidFill>
                <a:latin typeface="Azo Sans" panose="020B0603030303020204" pitchFamily="34" charset="77"/>
              </a:rPr>
              <a:t>lottiemoon.com</a:t>
            </a:r>
            <a:endParaRPr lang="en-US" b="1" dirty="0">
              <a:solidFill>
                <a:schemeClr val="accent5"/>
              </a:solidFill>
              <a:latin typeface="Azo Sans" panose="020B06030303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059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B Presence Point">
      <a:dk1>
        <a:srgbClr val="1B365D"/>
      </a:dk1>
      <a:lt1>
        <a:srgbClr val="48797B"/>
      </a:lt1>
      <a:dk2>
        <a:srgbClr val="009681"/>
      </a:dk2>
      <a:lt2>
        <a:srgbClr val="B83A4B"/>
      </a:lt2>
      <a:accent1>
        <a:srgbClr val="B2B3B2"/>
      </a:accent1>
      <a:accent2>
        <a:srgbClr val="707371"/>
      </a:accent2>
      <a:accent3>
        <a:srgbClr val="F3D54E"/>
      </a:accent3>
      <a:accent4>
        <a:srgbClr val="E87722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LMCO 23 PPT-Resource</Template>
  <TotalTime>1955</TotalTime>
  <Words>88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Proforma</vt:lpstr>
      <vt:lpstr>Arial</vt:lpstr>
      <vt:lpstr>Azo Sans</vt:lpstr>
      <vt:lpstr>Azo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King, Philip</dc:creator>
  <cp:keywords/>
  <dc:description/>
  <cp:lastModifiedBy>Jameson, Caitlyn</cp:lastModifiedBy>
  <cp:revision>26</cp:revision>
  <dcterms:created xsi:type="dcterms:W3CDTF">2023-08-11T17:10:21Z</dcterms:created>
  <dcterms:modified xsi:type="dcterms:W3CDTF">2024-09-27T14:49:33Z</dcterms:modified>
  <cp:category/>
</cp:coreProperties>
</file>